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68" r:id="rId4"/>
    <p:sldId id="259" r:id="rId5"/>
    <p:sldId id="269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6600"/>
    <a:srgbClr val="9900CC"/>
    <a:srgbClr val="9900FF"/>
    <a:srgbClr val="009900"/>
    <a:srgbClr val="003366"/>
    <a:srgbClr val="008000"/>
    <a:srgbClr val="CC00CC"/>
    <a:srgbClr val="CC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786" y="-2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6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1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0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7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3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93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7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0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06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85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2D5A4-C3AD-4046-8536-8B40DC83A0B8}" type="datetimeFigureOut">
              <a:rPr lang="ru-RU" smtClean="0"/>
              <a:t>чт 10.02.22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0063-67D1-4B36-8B3C-BC107C32F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6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5275" cy="6895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85643"/>
            <a:ext cx="8758238" cy="21754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Государственное </a:t>
            </a:r>
            <a:r>
              <a:rPr lang="ru-RU" sz="2000" b="1" dirty="0">
                <a:latin typeface="Georgia" panose="02040502050405020303" pitchFamily="18" charset="0"/>
              </a:rPr>
              <a:t>бюджетное учреждение дополнительного образования Республиканский детский оздоровительно-образовательный центр туризма, краеведения и экскурсий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>
                <a:latin typeface="Georgia" panose="02040502050405020303" pitchFamily="18" charset="0"/>
              </a:rPr>
              <a:t/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700" b="1" dirty="0" smtClean="0">
                <a:latin typeface="Georgia" panose="02040502050405020303" pitchFamily="18" charset="0"/>
              </a:rPr>
              <a:t>Экскурсионный </a:t>
            </a:r>
            <a:r>
              <a:rPr lang="ru-RU" sz="2700" b="1" dirty="0">
                <a:latin typeface="Georgia" panose="02040502050405020303" pitchFamily="18" charset="0"/>
              </a:rPr>
              <a:t>отдел</a:t>
            </a:r>
            <a:br>
              <a:rPr lang="ru-RU" sz="2700" b="1" dirty="0">
                <a:latin typeface="Georgia" panose="02040502050405020303" pitchFamily="18" charset="0"/>
              </a:rPr>
            </a:br>
            <a:endParaRPr lang="ru-RU" sz="2700" b="1" dirty="0">
              <a:latin typeface="Georgia" panose="02040502050405020303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64" y="1968734"/>
            <a:ext cx="9103836" cy="48892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902" y="2541939"/>
            <a:ext cx="9164595" cy="1909075"/>
          </a:xfrm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«ПРОЕКТИРОВАНИЕ, ПЛАНИРОВАНИЕ, ОРГАНИЗАЦИЯ ПОЗНАВАТЕЛЬНОГО ТУРА»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Методические рекомендации</a:t>
            </a:r>
          </a:p>
          <a:p>
            <a:endParaRPr lang="ru-RU" b="1" dirty="0">
              <a:solidFill>
                <a:srgbClr val="FF0000"/>
              </a:solidFill>
              <a:latin typeface="+mj-lt"/>
            </a:endParaRPr>
          </a:p>
          <a:p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  <a:p>
            <a:endParaRPr lang="ru-RU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8212" y="5592119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2022 г</a:t>
            </a:r>
          </a:p>
        </p:txBody>
      </p:sp>
    </p:spTree>
    <p:extLst>
      <p:ext uri="{BB962C8B-B14F-4D97-AF65-F5344CB8AC3E}">
        <p14:creationId xmlns:p14="http://schemas.microsoft.com/office/powerpoint/2010/main" val="1513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5" y="2052360"/>
            <a:ext cx="8830864" cy="47115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2047" y="161365"/>
            <a:ext cx="8606118" cy="660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ПРИМЕР 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УТВЕРЖДАЮ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Директор ГБУ ДО РДООЦТКиЭ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______________Р.Н. Рахматуллин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«12» января 2022 г.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ТЕХНОЛОГИЧЕСКАЯ КАРТА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ТУРИСТСКОГО ПУТЕШЕСТВИЯ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 «СТАРИННОЕ СЕЛО – КЛАДОВАЯ </a:t>
            </a:r>
            <a:r>
              <a:rPr lang="ru-RU" b="1" smtClean="0">
                <a:latin typeface="Georgia" panose="02040502050405020303" pitchFamily="18" charset="0"/>
              </a:rPr>
              <a:t>НАРОДНЫХ </a:t>
            </a:r>
            <a:r>
              <a:rPr lang="ru-RU" b="1" smtClean="0">
                <a:latin typeface="Georgia" panose="02040502050405020303" pitchFamily="18" charset="0"/>
              </a:rPr>
              <a:t>ТРАДИЦИЙ</a:t>
            </a:r>
            <a:r>
              <a:rPr lang="ru-RU" b="1" dirty="0" smtClean="0">
                <a:latin typeface="Georgia" panose="02040502050405020303" pitchFamily="18" charset="0"/>
              </a:rPr>
              <a:t>»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на 2022- 2023 гг.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Маршрут путешествия: г. Уфа – с.Красный Яр (Уфимский р-н РБ) – г. Уфа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Протяженность: 29 км.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Продолжительность: 7-8 часов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Число туристов в группе: 20 – 45 человек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Стоимость (ориентировочная): 1000 руб./чел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Сезонность: декабрь -февраль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Схема маршрута: 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pPr algn="ctr"/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52"/>
            <a:ext cx="9140449" cy="67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5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9585" y="186809"/>
            <a:ext cx="3607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Программа обслуживания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3" y="1870023"/>
            <a:ext cx="8870173" cy="4732483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499363"/>
              </p:ext>
            </p:extLst>
          </p:nvPr>
        </p:nvGraphicFramePr>
        <p:xfrm>
          <a:off x="214314" y="699016"/>
          <a:ext cx="8737503" cy="6085127"/>
        </p:xfrm>
        <a:graphic>
          <a:graphicData uri="http://schemas.openxmlformats.org/drawingml/2006/table">
            <a:tbl>
              <a:tblPr firstRow="1" firstCol="1" bandRow="1"/>
              <a:tblGrid>
                <a:gridCol w="1953774"/>
                <a:gridCol w="1679544"/>
                <a:gridCol w="2649043"/>
                <a:gridCol w="1178173"/>
                <a:gridCol w="1276969"/>
              </a:tblGrid>
              <a:tr h="1479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Населенные пункты, расстояния между ними, время прибытия в пункт и выезда из него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объектов туриндустрии, оказывающих услуги и условия размещения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Запланированные туристские и экскурсионные услуги. Наименование экскурсий (с перечнем основных объектов показа)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Перевозка туристов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услуги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Уфа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ул. Гоголя, 34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 ч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 группы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9.15 – 10.00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Уфа - с.Красный Яр (Уфимский р-он РБ), 29 км 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Отъезд в с. Красный Яр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Путевая информация о первых поселениях на башкирский земле 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Автобус тур. класса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12.00 ч</a:t>
                      </a: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с. Красный Яр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Пешеходная экскурсия </a:t>
                      </a: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«Летопись села»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 </a:t>
                      </a: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 Красный Яр </a:t>
                      </a: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осмотр Троицкого храма, парка воинам Гражданской войны, посещение «Святого» ключа, совершение славянских обрядов, связанных с родником.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12.00 – 13.00ч.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дома-музея 25-ой Чапаевской дивизии  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билетов </a:t>
                      </a: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музей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13.00 – 14.00 ч. 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181818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Обед</a:t>
                      </a:r>
                      <a:endParaRPr lang="ru-RU" sz="1200" b="1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7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174"/>
            <a:ext cx="9181372" cy="6895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3" y="2052471"/>
            <a:ext cx="8643333" cy="46114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0037" y="314326"/>
            <a:ext cx="8507787" cy="6155531"/>
          </a:xfrm>
          <a:prstGeom prst="rect">
            <a:avLst/>
          </a:prstGeom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Указать предприятия, которые оказывают услуги на разных этапах туристского путешествия: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pPr marL="712788"/>
            <a:r>
              <a:rPr lang="ru-RU" sz="2000" b="1" dirty="0" smtClean="0">
                <a:latin typeface="Georgia" panose="02040502050405020303" pitchFamily="18" charset="0"/>
              </a:rPr>
              <a:t>•  Перевозки осуществляются предприятиями</a:t>
            </a:r>
            <a:r>
              <a:rPr lang="ru-RU" sz="2000" dirty="0" smtClean="0">
                <a:latin typeface="Georgia" panose="02040502050405020303" pitchFamily="18" charset="0"/>
              </a:rPr>
              <a:t>:</a:t>
            </a:r>
          </a:p>
          <a:p>
            <a:pPr marL="712788"/>
            <a:r>
              <a:rPr lang="ru-RU" sz="2000" dirty="0" smtClean="0">
                <a:latin typeface="Georgia" panose="02040502050405020303" pitchFamily="18" charset="0"/>
              </a:rPr>
              <a:t> </a:t>
            </a:r>
            <a:r>
              <a:rPr lang="ru-RU" sz="2000" i="1" dirty="0" smtClean="0">
                <a:latin typeface="Georgia" panose="02040502050405020303" pitchFamily="18" charset="0"/>
              </a:rPr>
              <a:t>ИП Сафина Т.Р.</a:t>
            </a:r>
          </a:p>
          <a:p>
            <a:pPr marL="712788"/>
            <a:r>
              <a:rPr lang="ru-RU" sz="2000" dirty="0" smtClean="0">
                <a:latin typeface="Georgia" panose="02040502050405020303" pitchFamily="18" charset="0"/>
              </a:rPr>
              <a:t>•  </a:t>
            </a:r>
            <a:r>
              <a:rPr lang="ru-RU" sz="2000" b="1" dirty="0" smtClean="0">
                <a:latin typeface="Georgia" panose="02040502050405020303" pitchFamily="18" charset="0"/>
              </a:rPr>
              <a:t>Питание туристов осуществляется предприятиями</a:t>
            </a:r>
            <a:r>
              <a:rPr lang="ru-RU" sz="2000" b="1" i="1" dirty="0" smtClean="0">
                <a:latin typeface="Georgia" panose="02040502050405020303" pitchFamily="18" charset="0"/>
              </a:rPr>
              <a:t>:</a:t>
            </a:r>
          </a:p>
          <a:p>
            <a:pPr marL="712788"/>
            <a:r>
              <a:rPr lang="ru-RU" sz="2000" b="1" i="1" dirty="0" smtClean="0">
                <a:latin typeface="Georgia" panose="02040502050405020303" pitchFamily="18" charset="0"/>
              </a:rPr>
              <a:t> </a:t>
            </a:r>
            <a:r>
              <a:rPr lang="ru-RU" sz="2000" i="1" dirty="0" smtClean="0">
                <a:latin typeface="Georgia" panose="02040502050405020303" pitchFamily="18" charset="0"/>
              </a:rPr>
              <a:t>школьная столовая      с. Красный Яр</a:t>
            </a:r>
          </a:p>
          <a:p>
            <a:pPr marL="712788"/>
            <a:r>
              <a:rPr lang="ru-RU" sz="2000" dirty="0" smtClean="0">
                <a:latin typeface="Georgia" panose="02040502050405020303" pitchFamily="18" charset="0"/>
              </a:rPr>
              <a:t>• </a:t>
            </a:r>
            <a:r>
              <a:rPr lang="ru-RU" sz="2000" b="1" dirty="0" smtClean="0">
                <a:latin typeface="Georgia" panose="02040502050405020303" pitchFamily="18" charset="0"/>
              </a:rPr>
              <a:t>Экскурсионные услуги предоставляет</a:t>
            </a:r>
            <a:r>
              <a:rPr lang="ru-RU" sz="2000" dirty="0" smtClean="0">
                <a:latin typeface="Georgia" panose="02040502050405020303" pitchFamily="18" charset="0"/>
              </a:rPr>
              <a:t>: </a:t>
            </a:r>
          </a:p>
          <a:p>
            <a:pPr marL="712788"/>
            <a:r>
              <a:rPr lang="ru-RU" sz="2000" i="1" dirty="0" smtClean="0">
                <a:latin typeface="Georgia" panose="02040502050405020303" pitchFamily="18" charset="0"/>
              </a:rPr>
              <a:t>ГБУ ДО РДООЦТКиЭ</a:t>
            </a:r>
          </a:p>
          <a:p>
            <a:pPr marL="712788"/>
            <a:r>
              <a:rPr lang="ru-RU" sz="2000" b="1" dirty="0" smtClean="0">
                <a:latin typeface="Georgia" panose="02040502050405020303" pitchFamily="18" charset="0"/>
              </a:rPr>
              <a:t>•  Услуги по организации досуга туристов и другие дополнительные услуги:</a:t>
            </a:r>
            <a:r>
              <a:rPr lang="ru-RU" sz="2000" dirty="0" smtClean="0">
                <a:latin typeface="Georgia" panose="02040502050405020303" pitchFamily="18" charset="0"/>
              </a:rPr>
              <a:t> </a:t>
            </a:r>
          </a:p>
          <a:p>
            <a:pPr marL="712788"/>
            <a:r>
              <a:rPr lang="ru-RU" sz="2000" i="1" dirty="0" smtClean="0">
                <a:latin typeface="Georgia" panose="02040502050405020303" pitchFamily="18" charset="0"/>
              </a:rPr>
              <a:t>Русский ИКЦ (филиал ГБУ Дом дружбы народов)</a:t>
            </a:r>
          </a:p>
          <a:p>
            <a:pPr marL="712788"/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b="1" dirty="0" smtClean="0">
                <a:latin typeface="Georgia" panose="02040502050405020303" pitchFamily="18" charset="0"/>
              </a:rPr>
              <a:t>Подписи руководителей и печати предприятий, обслуживающих маршрут:</a:t>
            </a:r>
          </a:p>
          <a:p>
            <a:r>
              <a:rPr lang="ru-RU" sz="2400" b="1" dirty="0" smtClean="0">
                <a:latin typeface="Georgia" panose="02040502050405020303" pitchFamily="18" charset="0"/>
              </a:rPr>
              <a:t>_____________/________/</a:t>
            </a:r>
            <a:endParaRPr lang="ru-RU" sz="2400" b="1" dirty="0">
              <a:latin typeface="Georgia" panose="02040502050405020303" pitchFamily="18" charset="0"/>
            </a:endParaRP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2000" b="1" dirty="0" smtClean="0">
                <a:latin typeface="Georgia" panose="02040502050405020303" pitchFamily="18" charset="0"/>
              </a:rPr>
              <a:t>Краткое описание путешествия:</a:t>
            </a:r>
          </a:p>
          <a:p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8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2236550"/>
            <a:ext cx="8364437" cy="44626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2" y="128925"/>
            <a:ext cx="7409329" cy="63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58" y="2192753"/>
            <a:ext cx="8364437" cy="4462659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119081"/>
              </p:ext>
            </p:extLst>
          </p:nvPr>
        </p:nvGraphicFramePr>
        <p:xfrm>
          <a:off x="227458" y="1627094"/>
          <a:ext cx="8624244" cy="3576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Документ" r:id="rId6" imgW="5940803" imgH="2463568" progId="Word.Document.12">
                  <p:embed/>
                </p:oleObj>
              </mc:Choice>
              <mc:Fallback>
                <p:oleObj name="Документ" r:id="rId6" imgW="5940803" imgH="24635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458" y="1627094"/>
                        <a:ext cx="8624244" cy="3576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10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95341"/>
            <a:ext cx="9144000" cy="44626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00952" y="968188"/>
            <a:ext cx="78530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Georgia" panose="02040502050405020303" pitchFamily="18" charset="0"/>
              </a:rPr>
              <a:t>Текст экскурсии (кратко)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Georgia" panose="02040502050405020303" pitchFamily="18" charset="0"/>
              </a:rPr>
              <a:t>Сценарий праздника «Святочные вечерки»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Georgia" panose="02040502050405020303" pitchFamily="18" charset="0"/>
              </a:rPr>
              <a:t>Заключение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37174"/>
            <a:ext cx="9181372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0647" y="847899"/>
            <a:ext cx="4208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Познавательный </a:t>
            </a:r>
          </a:p>
          <a:p>
            <a:r>
              <a:rPr lang="ru-RU" sz="2400" b="1" dirty="0" smtClean="0">
                <a:latin typeface="Georgia" panose="02040502050405020303" pitchFamily="18" charset="0"/>
              </a:rPr>
              <a:t>(культурно-познавательный) туризм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9576" y="554433"/>
            <a:ext cx="4483110" cy="342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71308" y="693639"/>
            <a:ext cx="3899646" cy="157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посещение исторических, культурных или географических достопримечательностей.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6" y="1983226"/>
            <a:ext cx="9114136" cy="47806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62379" y="3343276"/>
            <a:ext cx="42089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Основные виды культурно-познавательного </a:t>
            </a:r>
          </a:p>
          <a:p>
            <a:r>
              <a:rPr lang="ru-RU" sz="2400" b="1" dirty="0" smtClean="0">
                <a:latin typeface="Georgia" panose="02040502050405020303" pitchFamily="18" charset="0"/>
              </a:rPr>
              <a:t>туризма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3094" y="2823383"/>
            <a:ext cx="5182356" cy="3765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97188" y="3173365"/>
            <a:ext cx="44106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7778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   исторический</a:t>
            </a:r>
          </a:p>
          <a:p>
            <a:pPr marL="342900" indent="101600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этнографический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обучающий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событийный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религиозный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археологический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антропологический </a:t>
            </a:r>
          </a:p>
          <a:p>
            <a:pPr marL="342900" indent="20638">
              <a:buFont typeface="Wingdings" panose="05000000000000000000" pitchFamily="2" charset="2"/>
              <a:buChar char="§"/>
              <a:tabLst>
                <a:tab pos="631825" algn="l"/>
              </a:tabLst>
            </a:pPr>
            <a:r>
              <a:rPr lang="ru-RU" sz="2400" dirty="0" smtClean="0">
                <a:latin typeface="Georgia" panose="02040502050405020303" pitchFamily="18" charset="0"/>
              </a:rPr>
              <a:t>	 экологический туризм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9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3" y="0"/>
            <a:ext cx="9144793" cy="6858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1965355" y="472559"/>
            <a:ext cx="5213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ТЕРМИНЫ И ОПРЕДЕЛЕНИЯ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757" y="1755339"/>
            <a:ext cx="333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Тур (путешествие)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04692" y="1262426"/>
            <a:ext cx="4686300" cy="231457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организованная поездка в одну или несколько стран (городов, населенных пунктов) с возвращением в исходный пункт назначения.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" y="2336251"/>
            <a:ext cx="9137679" cy="44578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370767" y="3577000"/>
            <a:ext cx="55723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Разновидности познавательных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 туров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70947" y="4565175"/>
            <a:ext cx="4572000" cy="11330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Georgia" panose="02040502050405020303" pitchFamily="18" charset="0"/>
              </a:rPr>
              <a:t>стационарные туры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Georgia" panose="02040502050405020303" pitchFamily="18" charset="0"/>
              </a:rPr>
              <a:t>маршрутные туры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2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8587"/>
            <a:ext cx="9175275" cy="6895174"/>
          </a:xfrm>
          <a:prstGeom prst="rect">
            <a:avLst/>
          </a:prstGeom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814764" y="577238"/>
            <a:ext cx="4998582" cy="2851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7215"/>
            <a:ext cx="9159637" cy="45607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92895" y="656469"/>
            <a:ext cx="3762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Туристский маршрут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42873" y="656469"/>
            <a:ext cx="4615867" cy="267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это предварительно намеченный путь туристского путешествия (экскурсии), который характеризуется определенным порядком перемещения туристов по географическим точкам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895" y="3596480"/>
            <a:ext cx="6157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Маршруты подразделяются на: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3785" y="4380225"/>
            <a:ext cx="3368565" cy="155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Линейные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Радиальные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Кольцевые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Комбинированные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3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2"/>
            <a:ext cx="9181372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406" y="872608"/>
            <a:ext cx="319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Туристская услуга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3707" y="528638"/>
            <a:ext cx="4483106" cy="2457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93109" y="872608"/>
            <a:ext cx="5200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действия в сфере обслуживания, которые ориентированы на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 обеспечение и удовлетворение 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потребностей туриста или экскурсанта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3363" y="3511004"/>
            <a:ext cx="4743450" cy="2718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3" y="1986088"/>
            <a:ext cx="9143999" cy="48719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3027" y="3506996"/>
            <a:ext cx="4571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комплекс услуг, работ, необходимых  для </a:t>
            </a:r>
          </a:p>
          <a:p>
            <a:pPr algn="just"/>
            <a:r>
              <a:rPr lang="ru-RU" sz="2400" dirty="0" smtClean="0">
                <a:latin typeface="Georgia" panose="02040502050405020303" pitchFamily="18" charset="0"/>
              </a:rPr>
              <a:t> удовлетворения потребностей туриста в период его туристского путешествия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406" y="351882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Туристский продукт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4255" y="262623"/>
            <a:ext cx="7043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Этапы проектирования нового тура в культурно-познавательном туризме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4295"/>
            <a:ext cx="9175013" cy="47737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043111" y="1643064"/>
            <a:ext cx="63865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I</a:t>
            </a:r>
            <a:r>
              <a:rPr lang="ru-RU" sz="2400" dirty="0" smtClean="0">
                <a:latin typeface="Georgia" panose="02040502050405020303" pitchFamily="18" charset="0"/>
              </a:rPr>
              <a:t>  </a:t>
            </a:r>
            <a:r>
              <a:rPr lang="ru-RU" sz="2400" b="1" dirty="0" smtClean="0">
                <a:latin typeface="Georgia" panose="02040502050405020303" pitchFamily="18" charset="0"/>
              </a:rPr>
              <a:t>этап - это поиск идей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II  этап - отбор идей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III этап - разработка концепции тура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IV этап - технико-экономическое обоснование тура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pPr>
              <a:tabLst>
                <a:tab pos="628650" algn="l"/>
              </a:tabLst>
            </a:pPr>
            <a:r>
              <a:rPr lang="ru-RU" sz="2400" b="1" dirty="0" smtClean="0">
                <a:latin typeface="Georgia" panose="02040502050405020303" pitchFamily="18" charset="0"/>
              </a:rPr>
              <a:t>V этап – технологическая документация</a:t>
            </a:r>
            <a:endParaRPr lang="ru-RU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5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163" y="111890"/>
            <a:ext cx="884396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latin typeface="Georgia" panose="02040502050405020303" pitchFamily="18" charset="0"/>
              </a:rPr>
              <a:t>ГОСТ Р 50681-2010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Приложение А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(рекомендуемое)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Примерный образец технологической карты туристского путешествия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УТВЕРЖДАЮ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Руководитель туристской организации</a:t>
            </a:r>
          </a:p>
          <a:p>
            <a:pPr algn="r"/>
            <a:r>
              <a:rPr lang="ru-RU" b="1" dirty="0" smtClean="0">
                <a:latin typeface="Georgia" panose="02040502050405020303" pitchFamily="18" charset="0"/>
              </a:rPr>
              <a:t>ФИО руководителя</a:t>
            </a:r>
          </a:p>
          <a:p>
            <a:pPr algn="r"/>
            <a:r>
              <a:rPr lang="ru-RU" dirty="0" smtClean="0">
                <a:latin typeface="Georgia" panose="02040502050405020303" pitchFamily="18" charset="0"/>
              </a:rPr>
              <a:t>Личная подпись, печать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6" y="1655149"/>
            <a:ext cx="9129710" cy="51087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8941" y="2608729"/>
            <a:ext cx="8875058" cy="346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ТЕХНОЛОГИЧЕСКАЯ КАРТА</a:t>
            </a:r>
          </a:p>
          <a:p>
            <a:pPr algn="ctr"/>
            <a:r>
              <a:rPr lang="ru-RU" b="1" dirty="0" smtClean="0"/>
              <a:t>ТУРИСТСКОГО ПУТЕШЕСТВИЯ (название) на 20__- 20__гг.</a:t>
            </a:r>
          </a:p>
          <a:p>
            <a:pPr algn="ctr"/>
            <a:endParaRPr lang="ru-RU" b="1" dirty="0" smtClean="0"/>
          </a:p>
          <a:p>
            <a:r>
              <a:rPr lang="ru-RU" b="1" dirty="0" smtClean="0">
                <a:latin typeface="Georgia" panose="02040502050405020303" pitchFamily="18" charset="0"/>
              </a:rPr>
              <a:t>Маршрут путешествия: __________________________________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Протяженность: ________________________________________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Продолжительность: ____________________________________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Число туристов в группе: _________________________________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Стоимость (ориентировочная): ____________________________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Сезонность: ___________________________________________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Схема маршрута: 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0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02535"/>
              </p:ext>
            </p:extLst>
          </p:nvPr>
        </p:nvGraphicFramePr>
        <p:xfrm>
          <a:off x="482202" y="619675"/>
          <a:ext cx="8058153" cy="2508487"/>
        </p:xfrm>
        <a:graphic>
          <a:graphicData uri="http://schemas.openxmlformats.org/drawingml/2006/table">
            <a:tbl>
              <a:tblPr firstRow="1" firstCol="1" bandRow="1"/>
              <a:tblGrid>
                <a:gridCol w="1929357"/>
                <a:gridCol w="1569892"/>
                <a:gridCol w="2293932"/>
                <a:gridCol w="1196980"/>
                <a:gridCol w="1067992"/>
              </a:tblGrid>
              <a:tr h="2298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Населенные пункты, расстояния между ними, время прибытия в пункт и выезда из него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объектов туриндустрии, оказывающих услуги и условия размещения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Запланированные туристские и экскурсионные услуги.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экскурсий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 перечнем основных объектов показа)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Перевозка туристов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Другие услуги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2202" y="58213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__________________________/___________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" y="2160146"/>
            <a:ext cx="8983266" cy="46242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82202" y="6190179"/>
            <a:ext cx="422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Краткое описание путешествия: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468" y="114301"/>
            <a:ext cx="8501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Программа обслуживания: </a:t>
            </a:r>
          </a:p>
          <a:p>
            <a:endParaRPr lang="ru-RU" dirty="0" smtClean="0"/>
          </a:p>
          <a:p>
            <a:r>
              <a:rPr lang="ru-RU" dirty="0" smtClean="0"/>
              <a:t>				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</a:t>
            </a:r>
          </a:p>
          <a:p>
            <a:endParaRPr lang="ru-RU" dirty="0"/>
          </a:p>
          <a:p>
            <a:r>
              <a:rPr lang="ru-RU" b="1" dirty="0" smtClean="0">
                <a:latin typeface="Georgia" panose="02040502050405020303" pitchFamily="18" charset="0"/>
              </a:rPr>
              <a:t>Указать предприятия, которые оказывают услуги на разных этапах туристского  путешествия: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202" y="4014254"/>
            <a:ext cx="8501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Перевозки осуществляются предприятиями: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Питание туристов осуществляется предприятиями: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Экскурсионные услуги предоставляет: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Georgia" panose="02040502050405020303" pitchFamily="18" charset="0"/>
              </a:rPr>
              <a:t>Услуги по организации досуга туристов и другие дополнительные услуги:</a:t>
            </a:r>
          </a:p>
          <a:p>
            <a:endParaRPr lang="ru-RU" b="1" dirty="0" smtClean="0"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Подписи руководителей и печати предприятий, обслуживающих маршрут: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-18587"/>
            <a:ext cx="9181372" cy="6895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995"/>
            <a:ext cx="9181372" cy="6895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6683">
            <a:off x="123038" y="222996"/>
            <a:ext cx="4070368" cy="30463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7531">
            <a:off x="4000549" y="2949400"/>
            <a:ext cx="4865971" cy="36456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5529">
            <a:off x="406104" y="2846901"/>
            <a:ext cx="3459331" cy="37341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0776">
            <a:off x="4323480" y="248739"/>
            <a:ext cx="4667939" cy="30195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Овал 7"/>
          <p:cNvSpPr/>
          <p:nvPr/>
        </p:nvSpPr>
        <p:spPr>
          <a:xfrm>
            <a:off x="2539950" y="1720506"/>
            <a:ext cx="3703688" cy="3237257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Село Красный Яр</a:t>
            </a:r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664</Words>
  <Application>Microsoft Office PowerPoint</Application>
  <PresentationFormat>Экран (4:3)</PresentationFormat>
  <Paragraphs>180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Государственное бюджетное учреждение дополнительного образования Республиканский детский оздоровительно-образовательный центр туризма, краеведения и экскурсий  Экскурсионный отдел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дополнительного образования Республиканский детский оздоровительно-образовательный центр туризма, краеведения и экскурсийЭкскурсионный отдел </dc:title>
  <dc:creator>Альберт</dc:creator>
  <cp:lastModifiedBy>Пользователь</cp:lastModifiedBy>
  <cp:revision>38</cp:revision>
  <dcterms:created xsi:type="dcterms:W3CDTF">2022-02-09T00:38:42Z</dcterms:created>
  <dcterms:modified xsi:type="dcterms:W3CDTF">2022-02-10T04:39:03Z</dcterms:modified>
</cp:coreProperties>
</file>